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gkUfegnD4yJ3mUfYY+u4R63Xg6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3B5B63C-6F00-4A4C-9395-B9A636C95B70}">
  <a:tblStyle styleId="{03B5B63C-6F00-4A4C-9395-B9A636C95B7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 b="off" i="off"/>
      <a:tcStyle>
        <a:fill>
          <a:solidFill>
            <a:srgbClr val="FCECE7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CECE7"/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firstRow>
    <a:neCell>
      <a:tcTxStyle b="off" i="off"/>
    </a:neCell>
    <a:nwCell>
      <a:tcTxStyle b="off" i="off"/>
    </a:nwCell>
  </a:tblStyle>
  <a:tblStyle styleId="{F6CDC4F3-0B55-4E16-BCEF-4C1B0C1D1B9F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83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6f31eb87a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g376f31eb87a_0_5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76f31eb87a_0_2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g376f31eb87a_0_2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6f31eb87a_0_20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g376f31eb87a_0_20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76f31eb87a_0_20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g376f31eb87a_0_20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76f31eb87a_0_18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g376f31eb87a_0_18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76f31eb87a_0_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g376f31eb87a_0_8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76f31eb87a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g376f31eb87a_0_9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76f31eb87a_0_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g376f31eb87a_0_9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6f31eb87a_0_1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g376f31eb87a_0_1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6f31eb87a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g376f31eb87a_0_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6f31eb87a_0_2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g376f31eb87a_0_2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6f31eb87a_0_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g376f31eb87a_0_7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6f31eb87a_0_7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g376f31eb87a_0_7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6f31eb87a_0_18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76f31eb87a_0_1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Exibir a planilha e suas principais alterações</a:t>
            </a:r>
            <a:endParaRPr/>
          </a:p>
        </p:txBody>
      </p:sp>
      <p:sp>
        <p:nvSpPr>
          <p:cNvPr id="135" name="Google Shape;135;g376f31eb87a_0_18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76f31eb87a_0_27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376f31eb87a_0_2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Exibir a planilha e suas principais alterações</a:t>
            </a:r>
            <a:endParaRPr/>
          </a:p>
        </p:txBody>
      </p:sp>
      <p:sp>
        <p:nvSpPr>
          <p:cNvPr id="142" name="Google Shape;142;g376f31eb87a_0_27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4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5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5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5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9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982624" y="2046717"/>
            <a:ext cx="716137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Treinamento sobre o Inventário Anual de Bens Móveis da UFPE 2025</a:t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982625" y="4177575"/>
            <a:ext cx="70161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pt-BR" sz="1800" u="none" cap="none" strike="noStrik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Rosana Medeiros – Diretora de Gestão Patrimonial e Documental</a:t>
            </a:r>
            <a:br>
              <a:rPr i="0" lang="pt-BR" sz="1800" u="none" cap="none" strike="noStrik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i="0" lang="pt-BR" sz="1800" u="none" cap="none" strike="noStrik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Rafael Magno – Coordenador de Bens Móveis e Almoxarifado Central</a:t>
            </a:r>
            <a:endParaRPr i="0" sz="18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Riselda - Chefe da Divisão de Bens Móveis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76f31eb87a_0_56"/>
          <p:cNvSpPr txBox="1"/>
          <p:nvPr/>
        </p:nvSpPr>
        <p:spPr>
          <a:xfrm>
            <a:off x="2271448" y="226463"/>
            <a:ext cx="65190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7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Classificação do Estado do Bem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1" name="Google Shape;151;g376f31eb87a_0_56"/>
          <p:cNvSpPr txBox="1"/>
          <p:nvPr/>
        </p:nvSpPr>
        <p:spPr>
          <a:xfrm>
            <a:off x="2163100" y="1176251"/>
            <a:ext cx="6539100" cy="22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🎯 A classificação ajuda a planejar manutenção, substituição e descarte.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🟢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Bom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→ uso normal, sem restrições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⚪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Ocioso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→ sem uso, mas em condições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🟡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Recuperável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→ uso possível, mas com desgaste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🔴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Irrecuperável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→ não pode mais ser utilizado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6f31eb87a_0_223"/>
          <p:cNvSpPr txBox="1"/>
          <p:nvPr/>
        </p:nvSpPr>
        <p:spPr>
          <a:xfrm>
            <a:off x="2042444" y="226463"/>
            <a:ext cx="701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8. Situações diversas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7" name="Google Shape;157;g376f31eb87a_0_223"/>
          <p:cNvGraphicFramePr/>
          <p:nvPr/>
        </p:nvGraphicFramePr>
        <p:xfrm>
          <a:off x="2159976" y="10584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{F6CDC4F3-0B55-4E16-BCEF-4C1B0C1D1B9F}</a:tableStyleId>
              </a:tblPr>
              <a:tblGrid>
                <a:gridCol w="3158750"/>
                <a:gridCol w="3158750"/>
              </a:tblGrid>
              <a:tr h="605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5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SITUAÇÕES</a:t>
                      </a:r>
                      <a:endParaRPr sz="15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09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5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INFORMAR NA COLUNA DE TOMBAMENTO</a:t>
                      </a:r>
                      <a:endParaRPr sz="15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0932"/>
                    </a:solidFill>
                  </a:tcPr>
                </a:tc>
              </a:tr>
              <a:tr h="44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Bens sem plaquetas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omic Sans MS"/>
                        <a:buNone/>
                      </a:pPr>
                      <a:r>
                        <a:rPr lang="pt-BR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(Sem tombo)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716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Bens de convênios que ainda não foram etiquetados pela UFPE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(Nome do Convênio - sem tombo)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Bens adquiridos recentemente que ainda não foram etiquetados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omic Sans MS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(Novo sem tombo)</a:t>
                      </a:r>
                      <a:endParaRPr sz="14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548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Bens de terceiros (cessão)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omic Sans MS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(Terceiros)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Bens particulares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omic Sans MS"/>
                        <a:buNone/>
                      </a:pPr>
                      <a:r>
                        <a:rPr lang="pt-BR" sz="14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(Particular)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76f31eb87a_0_201"/>
          <p:cNvSpPr txBox="1"/>
          <p:nvPr/>
        </p:nvSpPr>
        <p:spPr>
          <a:xfrm>
            <a:off x="2271448" y="226463"/>
            <a:ext cx="65190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9. Erros Comuns 🚫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3" name="Google Shape;163;g376f31eb87a_0_201"/>
          <p:cNvSpPr txBox="1"/>
          <p:nvPr/>
        </p:nvSpPr>
        <p:spPr>
          <a:xfrm>
            <a:off x="2163100" y="1176251"/>
            <a:ext cx="65391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Enviar fora do prazo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Usar planilha incorreta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Deixar bens sem classificação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Não localizar bens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4" name="Google Shape;164;g376f31eb87a_0_201"/>
          <p:cNvSpPr txBox="1"/>
          <p:nvPr/>
        </p:nvSpPr>
        <p:spPr>
          <a:xfrm>
            <a:off x="2311325" y="2890725"/>
            <a:ext cx="6479100" cy="7803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⚠️ Processos enviados fora do prazo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não serão incluídos no relatório final de 2025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76f31eb87a_0_206"/>
          <p:cNvSpPr txBox="1"/>
          <p:nvPr/>
        </p:nvSpPr>
        <p:spPr>
          <a:xfrm>
            <a:off x="2271448" y="226463"/>
            <a:ext cx="65190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10. Boas Práticas ✅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0" name="Google Shape;170;g376f31eb87a_0_206"/>
          <p:cNvSpPr txBox="1"/>
          <p:nvPr/>
        </p:nvSpPr>
        <p:spPr>
          <a:xfrm>
            <a:off x="2163100" y="1046666"/>
            <a:ext cx="6539100" cy="18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Acompanhar cronograma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Conferir antes de enviar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Comunicar inconsistências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Usar sempre o modelo oficial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1" name="Google Shape;171;g376f31eb87a_0_206"/>
          <p:cNvSpPr txBox="1"/>
          <p:nvPr/>
        </p:nvSpPr>
        <p:spPr>
          <a:xfrm>
            <a:off x="2271450" y="2860833"/>
            <a:ext cx="6519000" cy="7803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🗓️ É fundamental respeitar rigorosamente o prazo definido no ofício de abertura.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76f31eb87a_0_189"/>
          <p:cNvSpPr txBox="1"/>
          <p:nvPr/>
        </p:nvSpPr>
        <p:spPr>
          <a:xfrm>
            <a:off x="2103375" y="136750"/>
            <a:ext cx="67683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11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Orientações para o envio do Inventário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7" name="Google Shape;177;g376f31eb87a_0_189"/>
          <p:cNvSpPr txBox="1"/>
          <p:nvPr/>
        </p:nvSpPr>
        <p:spPr>
          <a:xfrm>
            <a:off x="2118175" y="1023650"/>
            <a:ext cx="67683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📌 O Inventário deve ser encaminhado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via processo eletrônico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para a Coordenação de Bens Móveis e Almoxarifado Central.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8" name="Google Shape;178;g376f31eb87a_0_189"/>
          <p:cNvSpPr txBox="1"/>
          <p:nvPr/>
        </p:nvSpPr>
        <p:spPr>
          <a:xfrm>
            <a:off x="2242825" y="2448446"/>
            <a:ext cx="6519000" cy="17256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📂 O processo deve conter: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📋 Planilha oficial preenchida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47675" lvl="0" marL="719999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✍️Assinatura obrigatória do Gestor Patrimonial ou da Comissão.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76f31eb87a_0_85"/>
          <p:cNvSpPr txBox="1"/>
          <p:nvPr/>
        </p:nvSpPr>
        <p:spPr>
          <a:xfrm>
            <a:off x="2271448" y="226463"/>
            <a:ext cx="65190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Contatos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4" name="Google Shape;184;g376f31eb87a_0_85"/>
          <p:cNvSpPr txBox="1"/>
          <p:nvPr/>
        </p:nvSpPr>
        <p:spPr>
          <a:xfrm>
            <a:off x="2163100" y="986858"/>
            <a:ext cx="6539100" cy="18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📞 Para dúvidas ou suporte: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🌐 Site: ufpe.br/proad/patrimonio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✉️ E-mail: patrimonio@ufpe.br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📱 WhatsApp Business: (81) 2126-8183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👥 Contatos: Rafael Magno | Riselda Dias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76f31eb87a_0_91"/>
          <p:cNvSpPr txBox="1"/>
          <p:nvPr/>
        </p:nvSpPr>
        <p:spPr>
          <a:xfrm>
            <a:off x="2370988" y="2352150"/>
            <a:ext cx="62202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Juntos, fortalecemos a gestão patrimonial da nossa Universidade!</a:t>
            </a:r>
            <a:endParaRPr sz="24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0" name="Google Shape;190;g376f31eb87a_0_91"/>
          <p:cNvSpPr txBox="1"/>
          <p:nvPr/>
        </p:nvSpPr>
        <p:spPr>
          <a:xfrm>
            <a:off x="2221610" y="1006750"/>
            <a:ext cx="6519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0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🙏 Agradecemos a sua participação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91" name="Google Shape;191;g376f31eb87a_0_9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78335" y="3651107"/>
            <a:ext cx="2428875" cy="1885950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6f31eb87a_0_97"/>
          <p:cNvSpPr txBox="1"/>
          <p:nvPr/>
        </p:nvSpPr>
        <p:spPr>
          <a:xfrm>
            <a:off x="1910024" y="451817"/>
            <a:ext cx="7161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1. Objetivo do Treinamento  </a:t>
            </a:r>
            <a:r>
              <a:rPr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🎯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76f31eb87a_0_97"/>
          <p:cNvSpPr txBox="1"/>
          <p:nvPr/>
        </p:nvSpPr>
        <p:spPr>
          <a:xfrm>
            <a:off x="2024575" y="1117575"/>
            <a:ext cx="6584400" cy="37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❖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Reforçar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importância do Inventário Anual de Bens Móveis.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❖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Destacar as responsabilidades de cada instância envolvida.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❖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Apresentar a base legal e os procedimentos  necessários e o cronograma.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❖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Discutiremos os erros mais recorrentes e as boas práticas recomendadas.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1800"/>
              <a:buFont typeface="Comic Sans MS"/>
              <a:buChar char="❖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Alcançar a meta:  100% das unidades com inventários concluídos e entregues dentro do prazo.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6" name="Google Shape;96;g376f31eb87a_0_97"/>
          <p:cNvSpPr txBox="1"/>
          <p:nvPr/>
        </p:nvSpPr>
        <p:spPr>
          <a:xfrm>
            <a:off x="2255724" y="5210050"/>
            <a:ext cx="5482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👉 Sua participação é essencial!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6f31eb87a_0_111"/>
          <p:cNvSpPr txBox="1"/>
          <p:nvPr/>
        </p:nvSpPr>
        <p:spPr>
          <a:xfrm>
            <a:off x="2112699" y="461792"/>
            <a:ext cx="7161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Finalidade do Inventário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2" name="Google Shape;102;g376f31eb87a_0_111"/>
          <p:cNvSpPr txBox="1"/>
          <p:nvPr/>
        </p:nvSpPr>
        <p:spPr>
          <a:xfrm>
            <a:off x="2112700" y="1281125"/>
            <a:ext cx="7031400" cy="48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Conferir a existência física dos bens.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Verificar o estado de conservação e uso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C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ontrolar a localização e responsabilidade dos bens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Atualizar registros e corrigir inconsistências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 Garantir registros patrimoniais fidedignos.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Atender às exigências legais e órgãos de controle (TCU/CGU)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 Garantir transparência, eficiência e segurança na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gest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ão dos bens da Universidade.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✔Apoiar o planejamento e gestão da UFPE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✔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Fortalecer a imagem da unidade e da UFPE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3" name="Google Shape;103;g376f31eb87a_0_111"/>
          <p:cNvSpPr txBox="1"/>
          <p:nvPr/>
        </p:nvSpPr>
        <p:spPr>
          <a:xfrm>
            <a:off x="6382725" y="369399"/>
            <a:ext cx="967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/>
              <a:t>🎯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6f31eb87a_0_23"/>
          <p:cNvSpPr txBox="1"/>
          <p:nvPr/>
        </p:nvSpPr>
        <p:spPr>
          <a:xfrm>
            <a:off x="2163099" y="206550"/>
            <a:ext cx="36918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3. Fundamentação legal  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9" name="Google Shape;109;g376f31eb87a_0_23"/>
          <p:cNvSpPr txBox="1"/>
          <p:nvPr/>
        </p:nvSpPr>
        <p:spPr>
          <a:xfrm>
            <a:off x="2163100" y="930640"/>
            <a:ext cx="66885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Lei 4.320/64, Art. 96: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levantamento geral dos bens móveis.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SEDAP/PR 205/88: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comprovar quantidade e valor dos bens em 31/12.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Res. CONSAD/UFPE nº 03/2018, Art. 18: 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relatório setorial por unidade.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CF/88, Arts. 70 e 74: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dever de prestar contas.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Normas TCU e STN/Seges: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obrigatoriedade anual do inventário.</a:t>
            </a:r>
            <a:endParaRPr sz="17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g376f31eb87a_0_23"/>
          <p:cNvSpPr txBox="1"/>
          <p:nvPr/>
        </p:nvSpPr>
        <p:spPr>
          <a:xfrm>
            <a:off x="5854900" y="109425"/>
            <a:ext cx="1003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0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📜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6f31eb87a_0_228"/>
          <p:cNvSpPr txBox="1"/>
          <p:nvPr/>
        </p:nvSpPr>
        <p:spPr>
          <a:xfrm>
            <a:off x="2042444" y="226463"/>
            <a:ext cx="701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4. </a:t>
            </a:r>
            <a:r>
              <a:rPr b="1" i="0" lang="pt-BR" sz="2400" u="none" cap="none" strike="noStrik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Apresentação do Inventário 2025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6" name="Google Shape;116;g376f31eb87a_0_228"/>
          <p:cNvGraphicFramePr/>
          <p:nvPr/>
        </p:nvGraphicFramePr>
        <p:xfrm>
          <a:off x="2295994" y="10103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{03B5B63C-6F00-4A4C-9395-B9A636C95B70}</a:tableStyleId>
              </a:tblPr>
              <a:tblGrid>
                <a:gridCol w="1860125"/>
                <a:gridCol w="464890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CRONOGRAMA DO INVENTÁRIO 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052F"/>
                    </a:solidFill>
                  </a:tcPr>
                </a:tc>
                <a:tc hMerge="1"/>
              </a:tr>
              <a:tr h="165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DATAS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ATIVIDADE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537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"/>
                        <a:buFont typeface="Calibri"/>
                        <a:buNone/>
                      </a:pPr>
                      <a:r>
                        <a:t/>
                      </a:r>
                      <a:endParaRPr sz="300" u="none" cap="none" strike="noStrike">
                        <a:solidFill>
                          <a:schemeClr val="dk1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 hMerge="1"/>
              </a:tr>
              <a:tr h="300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15/08/2025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Abertura do Inventário 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 hMerge="1"/>
              </a:tr>
              <a:tr h="25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22/08/2025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Webinar: Treinamento sobre Inventário Anual de Bens Móveis 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</a:tr>
              <a:tr h="132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29/08/2025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Prazo Final para Atualização do Gestor Patrimonial ou Entrega das Comissões Setoriais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15/08 a 07/11/2025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Levantamento do Inventário Setorial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</a:tr>
              <a:tr h="172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07/11/2025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Prazo Final para entrega dos Relatórios de Levantamento  de Inventário Setoriais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10/11 a 31/12/2025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Processamento dos Levantamentos, emissão do Relatório Geral e entrega do Inventário 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"/>
                        <a:buFont typeface="Arial"/>
                        <a:buNone/>
                      </a:pPr>
                      <a:r>
                        <a:t/>
                      </a:r>
                      <a:endParaRPr sz="3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80635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31/12/2025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Encerramento do Inventário 2025</a:t>
                      </a:r>
                      <a:endParaRPr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6f31eb87a_0_71"/>
          <p:cNvSpPr txBox="1"/>
          <p:nvPr/>
        </p:nvSpPr>
        <p:spPr>
          <a:xfrm>
            <a:off x="2163097" y="236425"/>
            <a:ext cx="6872700" cy="4617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5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Responsabilidade das Comissões Setoriais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2" name="Google Shape;122;g376f31eb87a_0_71"/>
          <p:cNvSpPr txBox="1"/>
          <p:nvPr/>
        </p:nvSpPr>
        <p:spPr>
          <a:xfrm>
            <a:off x="2163100" y="948825"/>
            <a:ext cx="6539100" cy="25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👤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Gestor Patrimonial/Comissão Setorial</a:t>
            </a:r>
            <a:endParaRPr b="1"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Realiza o levantamento dos bens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Preenche e assina a planilha de inventário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🏛️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Coordenação de Bens Móveis e Almoxarifado Central</a:t>
            </a:r>
            <a:endParaRPr b="1"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Consolida informações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Char char="●"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Organiza o Relatório Geral da UFPE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3" name="Google Shape;123;g376f31eb87a_0_71"/>
          <p:cNvSpPr txBox="1"/>
          <p:nvPr/>
        </p:nvSpPr>
        <p:spPr>
          <a:xfrm>
            <a:off x="2208009" y="3782367"/>
            <a:ext cx="6688500" cy="125280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Fluxograma simplificado:</a:t>
            </a:r>
            <a:endParaRPr b="1"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Levantamento na Unidade ➝ 📊 Consolidação ➝ 📂 Envio à CBMAC ➝ 🔍 Análise ➝ 📑 Relatório Final UFPE</a:t>
            </a:r>
            <a:endParaRPr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24" name="Google Shape;124;g376f31eb87a_0_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3107" y="4272071"/>
            <a:ext cx="444050" cy="44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6f31eb87a_0_76"/>
          <p:cNvSpPr txBox="1"/>
          <p:nvPr/>
        </p:nvSpPr>
        <p:spPr>
          <a:xfrm>
            <a:off x="2271450" y="226475"/>
            <a:ext cx="6519000" cy="886500"/>
          </a:xfrm>
          <a:prstGeom prst="rect">
            <a:avLst/>
          </a:prstGeom>
          <a:noFill/>
          <a:ln>
            <a:noFill/>
          </a:ln>
          <a:effectLst>
            <a:outerShdw blurRad="149987" algn="ctr" dir="8460000" dist="250190">
              <a:srgbClr val="000000">
                <a:alpha val="2745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6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Planilha de Levantamento e Relatório de Inventário Setorial</a:t>
            </a:r>
            <a:endParaRPr i="0" sz="2400" u="none" cap="none" strike="noStrike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0" name="Google Shape;130;g376f31eb87a_0_76"/>
          <p:cNvSpPr txBox="1"/>
          <p:nvPr/>
        </p:nvSpPr>
        <p:spPr>
          <a:xfrm>
            <a:off x="2173075" y="1275925"/>
            <a:ext cx="6748200" cy="23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📋 Usar </a:t>
            </a:r>
            <a:r>
              <a:rPr b="1"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apenas o modelo oficial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disponibilizado no site:</a:t>
            </a:r>
            <a:b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🔗 ufpe.br/proad/patrimonio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⚠️ Planilhas em formato diferente serão devolvidas p</a:t>
            </a:r>
            <a:r>
              <a:rPr lang="pt-BR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ara correção e deverão ser entregues no prazo estabelecido.</a:t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31" name="Google Shape;131;g376f31eb87a_0_7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71459" y="2987372"/>
            <a:ext cx="6102036" cy="3556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6f31eb87a_0_183"/>
          <p:cNvSpPr txBox="1"/>
          <p:nvPr/>
        </p:nvSpPr>
        <p:spPr>
          <a:xfrm>
            <a:off x="2042444" y="226463"/>
            <a:ext cx="70161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6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Planilha de Levantamento e Relatório de Inventário Setorial</a:t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g376f31eb87a_0_18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56512" y="1276538"/>
            <a:ext cx="6587961" cy="38793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76f31eb87a_0_270"/>
          <p:cNvSpPr txBox="1"/>
          <p:nvPr/>
        </p:nvSpPr>
        <p:spPr>
          <a:xfrm>
            <a:off x="2042444" y="226463"/>
            <a:ext cx="70161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6</a:t>
            </a:r>
            <a:r>
              <a:rPr b="1" lang="pt-BR" sz="24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Planilha de Levantamento e Relatório de Inventário Setorial</a:t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g376f31eb87a_0_2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0750" y="1617600"/>
            <a:ext cx="6121526" cy="347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2020-12-18T19:42:59Z</dcterms:created>
  <dc:creator>David</dc:creator>
</cp:coreProperties>
</file>